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80" r:id="rId3"/>
    <p:sldId id="281" r:id="rId4"/>
    <p:sldId id="276" r:id="rId5"/>
    <p:sldId id="283" r:id="rId6"/>
    <p:sldId id="290" r:id="rId7"/>
    <p:sldId id="284" r:id="rId8"/>
    <p:sldId id="285" r:id="rId9"/>
    <p:sldId id="286" r:id="rId10"/>
    <p:sldId id="287" r:id="rId11"/>
    <p:sldId id="288" r:id="rId12"/>
    <p:sldId id="291" r:id="rId13"/>
    <p:sldId id="295" r:id="rId14"/>
    <p:sldId id="282" r:id="rId15"/>
    <p:sldId id="257" r:id="rId16"/>
    <p:sldId id="269" r:id="rId17"/>
    <p:sldId id="258" r:id="rId18"/>
    <p:sldId id="266" r:id="rId19"/>
    <p:sldId id="262" r:id="rId20"/>
    <p:sldId id="263" r:id="rId21"/>
    <p:sldId id="264" r:id="rId22"/>
    <p:sldId id="268" r:id="rId23"/>
    <p:sldId id="270" r:id="rId24"/>
    <p:sldId id="259" r:id="rId25"/>
    <p:sldId id="267" r:id="rId26"/>
    <p:sldId id="271" r:id="rId27"/>
    <p:sldId id="272" r:id="rId28"/>
    <p:sldId id="299" r:id="rId29"/>
    <p:sldId id="273" r:id="rId30"/>
    <p:sldId id="260" r:id="rId31"/>
    <p:sldId id="274" r:id="rId32"/>
    <p:sldId id="275" r:id="rId33"/>
    <p:sldId id="296" r:id="rId34"/>
    <p:sldId id="297" r:id="rId35"/>
    <p:sldId id="298" r:id="rId36"/>
    <p:sldId id="277" r:id="rId37"/>
    <p:sldId id="292" r:id="rId38"/>
    <p:sldId id="289" r:id="rId39"/>
    <p:sldId id="293" r:id="rId40"/>
    <p:sldId id="29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7" autoAdjust="0"/>
    <p:restoredTop sz="94660"/>
  </p:normalViewPr>
  <p:slideViewPr>
    <p:cSldViewPr>
      <p:cViewPr varScale="1">
        <p:scale>
          <a:sx n="162" d="100"/>
          <a:sy n="162" d="100"/>
        </p:scale>
        <p:origin x="320" y="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3AA8-F8BD-4D45-9263-1B187E006DC0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D6E3-0EA8-4450-9A76-285A0AAB0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47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D6E3-0EA8-4450-9A76-285A0AAB0A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7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3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4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89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305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87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1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3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02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9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2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3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5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2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0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7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3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836968" cy="1825096"/>
          </a:xfrm>
        </p:spPr>
        <p:txBody>
          <a:bodyPr/>
          <a:lstStyle/>
          <a:p>
            <a:r>
              <a:rPr lang="ko-KR" altLang="en-US" dirty="0"/>
              <a:t>셰이더프로그래밍 </a:t>
            </a:r>
            <a:r>
              <a:rPr lang="en-US" altLang="ko-KR" dirty="0"/>
              <a:t>(</a:t>
            </a:r>
            <a:r>
              <a:rPr lang="ko-KR" altLang="en-US" dirty="0"/>
              <a:t>게임엔진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Lecture 1</a:t>
            </a:r>
          </a:p>
          <a:p>
            <a:r>
              <a:rPr lang="ko-KR" altLang="en-US" dirty="0" err="1"/>
              <a:t>이택희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03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Blueprint Editor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4AB5C-3B10-44EE-A355-CDE16B514CFA}"/>
              </a:ext>
            </a:extLst>
          </p:cNvPr>
          <p:cNvSpPr txBox="1"/>
          <p:nvPr/>
        </p:nvSpPr>
        <p:spPr>
          <a:xfrm>
            <a:off x="7608168" y="1982450"/>
            <a:ext cx="44644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블루프린트</a:t>
            </a:r>
            <a:r>
              <a:rPr lang="ko-KR" altLang="en-US" sz="1400" dirty="0"/>
              <a:t> 에디터의 경우 특별한 상황에서 가끔 사용될 예정입니다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수업의 목표가 </a:t>
            </a:r>
            <a:r>
              <a:rPr lang="ko-KR" altLang="en-US" sz="1400" dirty="0" err="1"/>
              <a:t>머터리얼</a:t>
            </a:r>
            <a:r>
              <a:rPr lang="ko-KR" altLang="en-US" sz="1400" dirty="0"/>
              <a:t> 제작에 초점이 맞추어 있기 때문에 최대한 </a:t>
            </a:r>
            <a:r>
              <a:rPr lang="ko-KR" altLang="en-US" sz="1400" dirty="0" err="1"/>
              <a:t>블루프린트를</a:t>
            </a:r>
            <a:r>
              <a:rPr lang="ko-KR" altLang="en-US" sz="1400" dirty="0"/>
              <a:t> 만들지 않을 생각입니다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하지만 언리얼 엔진 기반 게임 제작에 있어 가장 중요한 부분입니다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언리얼 엔진을 잘 다루고 싶다면 따로 연습을 해보세요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언리얼 공식 카페를 방문하거나 유투브에서 검색을 해 보면 이것 관련된 많은 튜토리얼을 찾을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0BBD7-18CC-F4BF-CFAB-D8EF7CE6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772816"/>
            <a:ext cx="7149374" cy="39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3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Cascade Editor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C3FB9-2F49-42C6-8045-642797B690B8}"/>
              </a:ext>
            </a:extLst>
          </p:cNvPr>
          <p:cNvSpPr txBox="1"/>
          <p:nvPr/>
        </p:nvSpPr>
        <p:spPr>
          <a:xfrm>
            <a:off x="7608168" y="2924944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Cascade</a:t>
            </a:r>
            <a:r>
              <a:rPr lang="ko-KR" altLang="en-US" sz="1400" dirty="0"/>
              <a:t> 에디터는 파티클 효과를 주기 위한 에디터 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나이아가라 에디터가 있으나 여전히 많이 사용되며 강력한 기능을 가진 에디터 입니다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A16F9-EC15-5CDB-7963-9FE6EEEF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916832"/>
            <a:ext cx="7017702" cy="38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0F8596C-F114-452D-A0F4-0B4CFCE0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Niagara Editor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50E2B-5C30-49AC-9015-27D8ECB20603}"/>
              </a:ext>
            </a:extLst>
          </p:cNvPr>
          <p:cNvSpPr txBox="1"/>
          <p:nvPr/>
        </p:nvSpPr>
        <p:spPr>
          <a:xfrm>
            <a:off x="7224047" y="1916832"/>
            <a:ext cx="4464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Niagara</a:t>
            </a:r>
            <a:r>
              <a:rPr lang="ko-KR" altLang="en-US" sz="1400" dirty="0"/>
              <a:t> 에디터는 </a:t>
            </a:r>
            <a:r>
              <a:rPr lang="ko-KR" altLang="en-US" sz="1400" dirty="0" err="1"/>
              <a:t>캐스케이드</a:t>
            </a:r>
            <a:r>
              <a:rPr lang="ko-KR" altLang="en-US" sz="1400" dirty="0"/>
              <a:t> 에디터의 한계점들을 보완하고자 추가된 강력한 파티클 효과 제작 도구 입니다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각 모듈의 우선 순위</a:t>
            </a:r>
            <a:r>
              <a:rPr lang="en-US" altLang="ko-KR" sz="1400" dirty="0"/>
              <a:t>, </a:t>
            </a:r>
            <a:r>
              <a:rPr lang="ko-KR" altLang="en-US" sz="1400" dirty="0"/>
              <a:t>영향을 미치는 영역 등을 모두 개발자가 신경 써야 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761403-E300-B6DD-E2FF-1BFF29A5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" y="1942111"/>
            <a:ext cx="7017702" cy="38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B9EDC-FC39-4CF2-B561-70631FC4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학습해보기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CCA6F-772A-7A06-00B9-6FEA879C814B}"/>
              </a:ext>
            </a:extLst>
          </p:cNvPr>
          <p:cNvSpPr txBox="1"/>
          <p:nvPr/>
        </p:nvSpPr>
        <p:spPr>
          <a:xfrm>
            <a:off x="263352" y="3356992"/>
            <a:ext cx="11809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https://dev.epicgames.com/community/learning?application=unreal_engine&amp;languages=ko%3Flang%3Dko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E81EA-DC22-C1D9-9BD2-3E1C9EDAE6FE}"/>
              </a:ext>
            </a:extLst>
          </p:cNvPr>
          <p:cNvSpPr txBox="1"/>
          <p:nvPr/>
        </p:nvSpPr>
        <p:spPr>
          <a:xfrm>
            <a:off x="4079776" y="486916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https://docs.unrealengine.com/5.1/ko/</a:t>
            </a:r>
          </a:p>
        </p:txBody>
      </p:sp>
    </p:spTree>
    <p:extLst>
      <p:ext uri="{BB962C8B-B14F-4D97-AF65-F5344CB8AC3E}">
        <p14:creationId xmlns:p14="http://schemas.microsoft.com/office/powerpoint/2010/main" val="401460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라이트 기본 </a:t>
            </a:r>
            <a:r>
              <a:rPr lang="en-US" altLang="ko-KR" dirty="0"/>
              <a:t>(</a:t>
            </a:r>
            <a:r>
              <a:rPr lang="ko-KR" altLang="en-US" dirty="0"/>
              <a:t>복습</a:t>
            </a:r>
            <a:r>
              <a:rPr lang="en-US" altLang="ko-KR" dirty="0"/>
              <a:t>)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93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라이트 기본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많이 쓰이는 라이트 종류 세가지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1. Directional Light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Point Light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Spot Light</a:t>
            </a:r>
          </a:p>
        </p:txBody>
      </p:sp>
    </p:spTree>
    <p:extLst>
      <p:ext uri="{BB962C8B-B14F-4D97-AF65-F5344CB8AC3E}">
        <p14:creationId xmlns:p14="http://schemas.microsoft.com/office/powerpoint/2010/main" val="378472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6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무한히 먼 거리에 있는 광원에서 오는 빛을 흉내 내는 것</a:t>
            </a:r>
            <a:endParaRPr lang="en-US" altLang="ko-KR" dirty="0"/>
          </a:p>
          <a:p>
            <a:r>
              <a:rPr lang="ko-KR" altLang="en-US" dirty="0"/>
              <a:t>모든 광선이 평행함</a:t>
            </a:r>
          </a:p>
        </p:txBody>
      </p:sp>
      <p:pic>
        <p:nvPicPr>
          <p:cNvPr id="36" name="Picture 2" descr="http://math.hws.edu/graphicsbook/c4/point-vs-directional-l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9" b="35024"/>
          <a:stretch/>
        </p:blipFill>
        <p:spPr bwMode="auto">
          <a:xfrm>
            <a:off x="3719736" y="2960409"/>
            <a:ext cx="5112568" cy="3258276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70676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태양광을 나타낼 때 쓰임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493901" y="2792947"/>
            <a:ext cx="7056784" cy="2664296"/>
            <a:chOff x="1043608" y="3315105"/>
            <a:chExt cx="7056784" cy="2664296"/>
          </a:xfrm>
        </p:grpSpPr>
        <p:sp>
          <p:nvSpPr>
            <p:cNvPr id="6" name="타원 5"/>
            <p:cNvSpPr/>
            <p:nvPr/>
          </p:nvSpPr>
          <p:spPr>
            <a:xfrm>
              <a:off x="5292080" y="3315105"/>
              <a:ext cx="2808312" cy="266429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태양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1043608" y="4197047"/>
              <a:ext cx="936104" cy="9004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지구</a:t>
              </a:r>
            </a:p>
          </p:txBody>
        </p:sp>
        <p:cxnSp>
          <p:nvCxnSpPr>
            <p:cNvPr id="8" name="직선 화살표 연결선 7"/>
            <p:cNvCxnSpPr>
              <a:stCxn id="6" idx="2"/>
            </p:cNvCxnSpPr>
            <p:nvPr/>
          </p:nvCxnSpPr>
          <p:spPr>
            <a:xfrm flipH="1" flipV="1">
              <a:off x="2483768" y="4647252"/>
              <a:ext cx="2808312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 flipV="1">
              <a:off x="2732926" y="3821987"/>
              <a:ext cx="2589976" cy="47110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 flipV="1">
              <a:off x="2589088" y="4222679"/>
              <a:ext cx="2713266" cy="2541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 flipV="1">
              <a:off x="2587376" y="4818067"/>
              <a:ext cx="2733814" cy="648595"/>
              <a:chOff x="2597650" y="4861903"/>
              <a:chExt cx="2733814" cy="654808"/>
            </a:xfrm>
          </p:grpSpPr>
          <p:cxnSp>
            <p:nvCxnSpPr>
              <p:cNvPr id="13" name="직선 화살표 연결선 12"/>
              <p:cNvCxnSpPr/>
              <p:nvPr/>
            </p:nvCxnSpPr>
            <p:spPr>
              <a:xfrm flipH="1" flipV="1">
                <a:off x="2741488" y="4861903"/>
                <a:ext cx="2589976" cy="47110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 flipV="1">
                <a:off x="2597650" y="5262595"/>
                <a:ext cx="2713266" cy="25411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779912" y="523334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태양광선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65909" y="5281375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우리가 상상하는 태양광선</a:t>
            </a:r>
          </a:p>
        </p:txBody>
      </p:sp>
    </p:spTree>
    <p:extLst>
      <p:ext uri="{BB962C8B-B14F-4D97-AF65-F5344CB8AC3E}">
        <p14:creationId xmlns:p14="http://schemas.microsoft.com/office/powerpoint/2010/main" val="292130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631060" y="1340769"/>
            <a:ext cx="9036941" cy="5424576"/>
            <a:chOff x="107504" y="2684091"/>
            <a:chExt cx="9036941" cy="5424576"/>
          </a:xfrm>
        </p:grpSpPr>
        <p:sp>
          <p:nvSpPr>
            <p:cNvPr id="13" name="타원 12"/>
            <p:cNvSpPr/>
            <p:nvPr/>
          </p:nvSpPr>
          <p:spPr>
            <a:xfrm>
              <a:off x="3420317" y="2684091"/>
              <a:ext cx="5724128" cy="542457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태양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107504" y="462930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지구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 flipV="1">
              <a:off x="146528" y="4658054"/>
              <a:ext cx="3306034" cy="39423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 flipV="1">
              <a:off x="134010" y="4600230"/>
              <a:ext cx="3318552" cy="36987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153223" y="4632706"/>
              <a:ext cx="3299339" cy="37849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83921" y="4446341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태양광선</a:t>
              </a:r>
            </a:p>
          </p:txBody>
        </p:sp>
      </p:grpSp>
      <p:pic>
        <p:nvPicPr>
          <p:cNvPr id="1026" name="Picture 2" descr="[태양과 지구크기비교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0" y="4431719"/>
            <a:ext cx="30003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715796" y="3903984"/>
            <a:ext cx="29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태양광선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EE8C7B-C4E2-43E9-ADBF-28DD29755E4A}"/>
              </a:ext>
            </a:extLst>
          </p:cNvPr>
          <p:cNvSpPr/>
          <p:nvPr/>
        </p:nvSpPr>
        <p:spPr>
          <a:xfrm>
            <a:off x="1069465" y="299304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지구</a:t>
            </a:r>
          </a:p>
        </p:txBody>
      </p:sp>
    </p:spTree>
    <p:extLst>
      <p:ext uri="{BB962C8B-B14F-4D97-AF65-F5344CB8AC3E}">
        <p14:creationId xmlns:p14="http://schemas.microsoft.com/office/powerpoint/2010/main" val="334246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 다룰 내용들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언리얼 엔진 설치 및 버전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Unreal Engine </a:t>
            </a:r>
            <a:r>
              <a:rPr lang="ko-KR" altLang="en-US" dirty="0"/>
              <a:t>사용법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라이팅 기본 </a:t>
            </a:r>
            <a:r>
              <a:rPr lang="en-US" altLang="ko-KR" dirty="0"/>
              <a:t>(</a:t>
            </a:r>
            <a:r>
              <a:rPr lang="ko-KR" altLang="en-US" dirty="0"/>
              <a:t>복습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언리얼에서 라이팅 적용</a:t>
            </a:r>
          </a:p>
        </p:txBody>
      </p:sp>
    </p:spTree>
    <p:extLst>
      <p:ext uri="{BB962C8B-B14F-4D97-AF65-F5344CB8AC3E}">
        <p14:creationId xmlns:p14="http://schemas.microsoft.com/office/powerpoint/2010/main" val="1989083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099556" y="1988840"/>
            <a:ext cx="4356484" cy="4032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지구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869419" y="2544357"/>
            <a:ext cx="4598432" cy="14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>
            <a:off x="6021819" y="2717304"/>
            <a:ext cx="4446032" cy="14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6122849" y="2876942"/>
            <a:ext cx="4345003" cy="7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254701" y="3032379"/>
            <a:ext cx="4213151" cy="14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6335181" y="3192016"/>
            <a:ext cx="4132671" cy="7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6389939" y="3348616"/>
            <a:ext cx="4077913" cy="7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6426615" y="3501016"/>
            <a:ext cx="4041236" cy="7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04112" y="3634999"/>
            <a:ext cx="29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태양광선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6080" y="4653137"/>
            <a:ext cx="320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태양광선은 거의 평행하게 지구에 도달함</a:t>
            </a:r>
          </a:p>
        </p:txBody>
      </p:sp>
    </p:spTree>
    <p:extLst>
      <p:ext uri="{BB962C8B-B14F-4D97-AF65-F5344CB8AC3E}">
        <p14:creationId xmlns:p14="http://schemas.microsoft.com/office/powerpoint/2010/main" val="217318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71864" y="4653136"/>
            <a:ext cx="288032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07568" y="6309320"/>
            <a:ext cx="705678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2855640" y="1628800"/>
            <a:ext cx="5616624" cy="468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5159896" y="1781200"/>
            <a:ext cx="3464768" cy="2871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5159896" y="1933600"/>
            <a:ext cx="3617168" cy="30075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159896" y="2357264"/>
            <a:ext cx="3464768" cy="2871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5159896" y="2636912"/>
            <a:ext cx="3464768" cy="2871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5159896" y="2933328"/>
            <a:ext cx="3464768" cy="2871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159896" y="3212976"/>
            <a:ext cx="3464768" cy="2871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231904" y="3437384"/>
            <a:ext cx="3464768" cy="2871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2567608" y="1618526"/>
            <a:ext cx="5616624" cy="468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2248844" y="1628800"/>
            <a:ext cx="5616624" cy="468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927648" y="6185897"/>
            <a:ext cx="1944216" cy="2262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56893" y="3068052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그림자 영역</a:t>
            </a:r>
          </a:p>
        </p:txBody>
      </p:sp>
      <p:cxnSp>
        <p:nvCxnSpPr>
          <p:cNvPr id="32" name="직선 화살표 연결선 31"/>
          <p:cNvCxnSpPr>
            <a:stCxn id="30" idx="2"/>
            <a:endCxn id="29" idx="0"/>
          </p:cNvCxnSpPr>
          <p:nvPr/>
        </p:nvCxnSpPr>
        <p:spPr>
          <a:xfrm>
            <a:off x="3494976" y="3437385"/>
            <a:ext cx="404781" cy="27485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96572" y="418463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광선</a:t>
            </a:r>
          </a:p>
        </p:txBody>
      </p:sp>
    </p:spTree>
    <p:extLst>
      <p:ext uri="{BB962C8B-B14F-4D97-AF65-F5344CB8AC3E}">
        <p14:creationId xmlns:p14="http://schemas.microsoft.com/office/powerpoint/2010/main" val="319794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디렉셔널</a:t>
            </a:r>
            <a:r>
              <a:rPr lang="ko-KR" altLang="en-US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(Directional Light)</a:t>
            </a:r>
            <a:endParaRPr lang="ko-KR" altLang="en-US" dirty="0"/>
          </a:p>
        </p:txBody>
      </p:sp>
      <p:pic>
        <p:nvPicPr>
          <p:cNvPr id="8194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2" y="1916832"/>
            <a:ext cx="4536504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>
            <a:off x="1098330" y="1628799"/>
            <a:ext cx="792088" cy="36724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>
            <a:off x="1483122" y="1916831"/>
            <a:ext cx="792088" cy="36724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2243410" y="1923203"/>
            <a:ext cx="792088" cy="36724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2639454" y="2060847"/>
            <a:ext cx="792088" cy="36724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3EE28E-CF74-0326-D09A-C60A1F2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2317157"/>
            <a:ext cx="6831274" cy="37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82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포인트 </a:t>
            </a:r>
            <a:r>
              <a:rPr lang="ko-KR" altLang="en-US" dirty="0" err="1"/>
              <a:t>라이트</a:t>
            </a:r>
            <a:r>
              <a:rPr lang="en-US" altLang="ko-KR" dirty="0"/>
              <a:t>(Point Light)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54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포인트 </a:t>
            </a:r>
            <a:r>
              <a:rPr lang="ko-KR" altLang="en-US" dirty="0" err="1"/>
              <a:t>라이트</a:t>
            </a:r>
            <a:r>
              <a:rPr lang="en-US" altLang="ko-KR" dirty="0"/>
              <a:t>(Point Light)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점으로 표현되는 광원에서 나오는 빛을 흉내 내는 것</a:t>
            </a:r>
          </a:p>
        </p:txBody>
      </p:sp>
      <p:pic>
        <p:nvPicPr>
          <p:cNvPr id="5122" name="Picture 2" descr="http://math.hws.edu/graphicsbook/c4/point-vs-directional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9" b="29170"/>
          <a:stretch/>
        </p:blipFill>
        <p:spPr bwMode="auto">
          <a:xfrm>
            <a:off x="4151784" y="2996952"/>
            <a:ext cx="3600400" cy="365593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0217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포인트 </a:t>
            </a:r>
            <a:r>
              <a:rPr lang="ko-KR" altLang="en-US" dirty="0" err="1"/>
              <a:t>라이트</a:t>
            </a:r>
            <a:r>
              <a:rPr lang="en-US" altLang="ko-KR" dirty="0"/>
              <a:t>(Point Light)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전구가 광원인 라이트를 표현할 때 쓰임</a:t>
            </a:r>
          </a:p>
        </p:txBody>
      </p:sp>
      <p:pic>
        <p:nvPicPr>
          <p:cNvPr id="4" name="Picture 2" descr="http://math.hws.edu/graphicsbook/c4/point-vs-directional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9" b="29170"/>
          <a:stretch/>
        </p:blipFill>
        <p:spPr bwMode="auto">
          <a:xfrm>
            <a:off x="7886824" y="3341228"/>
            <a:ext cx="2304256" cy="2339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146" name="Picture 2" descr="point ligh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70" y="3068960"/>
            <a:ext cx="5287950" cy="288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포인트 </a:t>
            </a:r>
            <a:r>
              <a:rPr lang="ko-KR" altLang="en-US" dirty="0" err="1"/>
              <a:t>라이트</a:t>
            </a:r>
            <a:r>
              <a:rPr lang="en-US" altLang="ko-KR" dirty="0"/>
              <a:t>(Point Light)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5594921" y="3161262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67608" y="609992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 </a:t>
            </a:r>
            <a:r>
              <a:rPr lang="ko-KR" altLang="en-US" dirty="0" err="1"/>
              <a:t>라이트의</a:t>
            </a:r>
            <a:r>
              <a:rPr lang="ko-KR" altLang="en-US" dirty="0"/>
              <a:t> 경우 구체가 </a:t>
            </a:r>
            <a:r>
              <a:rPr lang="en-US" altLang="ko-KR" dirty="0"/>
              <a:t>UI</a:t>
            </a:r>
            <a:r>
              <a:rPr lang="ko-KR" altLang="en-US" dirty="0"/>
              <a:t>적인 표현으로 사용됨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3590B-FFB0-36F9-EDAF-B504A3D34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9" t="11121" r="28738" b="30561"/>
          <a:stretch/>
        </p:blipFill>
        <p:spPr>
          <a:xfrm>
            <a:off x="7464152" y="2683063"/>
            <a:ext cx="3318976" cy="21085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84E0C1-4432-52A0-CE04-9EBF261B2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47" t="26240" r="29919" b="29564"/>
          <a:stretch/>
        </p:blipFill>
        <p:spPr>
          <a:xfrm>
            <a:off x="1792355" y="3078890"/>
            <a:ext cx="3024336" cy="17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포인트 </a:t>
            </a:r>
            <a:r>
              <a:rPr lang="ko-KR" altLang="en-US" dirty="0" err="1"/>
              <a:t>라이트</a:t>
            </a:r>
            <a:r>
              <a:rPr lang="en-US" altLang="ko-KR" dirty="0"/>
              <a:t>(Point Light)</a:t>
            </a:r>
            <a:endParaRPr lang="ko-KR" altLang="en-US" dirty="0"/>
          </a:p>
        </p:txBody>
      </p:sp>
      <p:pic>
        <p:nvPicPr>
          <p:cNvPr id="10242" name="Picture 2" descr="백열전구 감성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06" y="1772817"/>
            <a:ext cx="3744416" cy="26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7" y="1762640"/>
            <a:ext cx="4626553" cy="462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백열전구 감성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76" y="4438330"/>
            <a:ext cx="1317399" cy="19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8306" y="4581128"/>
            <a:ext cx="228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감성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85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00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스포트</a:t>
            </a:r>
            <a:r>
              <a:rPr lang="en-US" altLang="ko-KR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(Spot Light)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3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언리얼 엔진 설치 및 버전 확인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365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스포트</a:t>
            </a:r>
            <a:r>
              <a:rPr lang="en-US" altLang="ko-KR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(Spot Light)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점으로 표현되는 광원에서 원뿔 모양으로 나오는 빛을 흉내 내는 것</a:t>
            </a:r>
          </a:p>
        </p:txBody>
      </p:sp>
      <p:pic>
        <p:nvPicPr>
          <p:cNvPr id="11266" name="Picture 2" descr="opengl spot ligh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996952"/>
            <a:ext cx="47625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1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스포트</a:t>
            </a:r>
            <a:r>
              <a:rPr lang="en-US" altLang="ko-KR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(Spot Light)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손전등</a:t>
            </a:r>
            <a:r>
              <a:rPr lang="en-US" altLang="ko-KR" dirty="0"/>
              <a:t>, </a:t>
            </a:r>
            <a:r>
              <a:rPr lang="ko-KR" altLang="en-US" dirty="0" err="1"/>
              <a:t>책상등</a:t>
            </a:r>
            <a:r>
              <a:rPr lang="en-US" altLang="ko-KR" dirty="0"/>
              <a:t>, </a:t>
            </a:r>
            <a:r>
              <a:rPr lang="ko-KR" altLang="en-US" dirty="0"/>
              <a:t>전조등 등을 표현할 때 쓰임</a:t>
            </a:r>
          </a:p>
        </p:txBody>
      </p:sp>
      <p:pic>
        <p:nvPicPr>
          <p:cNvPr id="12290" name="Picture 2" descr="scary spot light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2" t="7923" r="19996" b="3194"/>
          <a:stretch/>
        </p:blipFill>
        <p:spPr bwMode="auto">
          <a:xfrm>
            <a:off x="1703512" y="2820879"/>
            <a:ext cx="3503488" cy="303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820879"/>
            <a:ext cx="5228466" cy="303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xa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5049097"/>
            <a:ext cx="2592288" cy="16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1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스포트</a:t>
            </a:r>
            <a:r>
              <a:rPr lang="en-US" altLang="ko-KR" dirty="0"/>
              <a:t> </a:t>
            </a:r>
            <a:r>
              <a:rPr lang="ko-KR" altLang="en-US" dirty="0" err="1"/>
              <a:t>라이트</a:t>
            </a:r>
            <a:r>
              <a:rPr lang="en-US" altLang="ko-KR" dirty="0"/>
              <a:t>(Spot Light)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D2D6F-B3A4-F5FD-EE47-3B842115A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9" t="13280" r="32872" b="32254"/>
          <a:stretch/>
        </p:blipFill>
        <p:spPr>
          <a:xfrm>
            <a:off x="1199456" y="2023300"/>
            <a:ext cx="4536504" cy="3631480"/>
          </a:xfrm>
          <a:prstGeom prst="rect">
            <a:avLst/>
          </a:prstGeom>
        </p:spPr>
      </p:pic>
      <p:sp>
        <p:nvSpPr>
          <p:cNvPr id="5" name="오른쪽 화살표 6">
            <a:extLst>
              <a:ext uri="{FF2B5EF4-FFF2-40B4-BE49-F238E27FC236}">
                <a16:creationId xmlns:a16="http://schemas.microsoft.com/office/drawing/2014/main" id="{C6FD5268-0523-4BB9-A048-F80DBB5FC1A0}"/>
              </a:ext>
            </a:extLst>
          </p:cNvPr>
          <p:cNvSpPr/>
          <p:nvPr/>
        </p:nvSpPr>
        <p:spPr>
          <a:xfrm>
            <a:off x="5594921" y="3161262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214EC6-734B-70D7-9478-C0B9498F5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47" t="15441" r="30509" b="29429"/>
          <a:stretch/>
        </p:blipFill>
        <p:spPr>
          <a:xfrm>
            <a:off x="6816080" y="2034904"/>
            <a:ext cx="5040560" cy="36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렉트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en-US" altLang="ko-KR" dirty="0" err="1"/>
              <a:t>Rect</a:t>
            </a:r>
            <a:r>
              <a:rPr lang="en-US" altLang="ko-KR" dirty="0"/>
              <a:t> Light)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172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렉트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en-US" altLang="ko-KR" dirty="0" err="1"/>
              <a:t>Rect</a:t>
            </a:r>
            <a:r>
              <a:rPr lang="en-US" altLang="ko-KR" dirty="0"/>
              <a:t> Light)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직사각</a:t>
            </a:r>
            <a:r>
              <a:rPr lang="en-US" altLang="ko-KR" dirty="0"/>
              <a:t> </a:t>
            </a:r>
            <a:r>
              <a:rPr lang="ko-KR" altLang="en-US" dirty="0"/>
              <a:t>모양의 광원 </a:t>
            </a:r>
            <a:r>
              <a:rPr lang="en-US" altLang="ko-KR" dirty="0"/>
              <a:t>: </a:t>
            </a:r>
            <a:r>
              <a:rPr lang="ko-KR" altLang="en-US" dirty="0"/>
              <a:t>모니터화면</a:t>
            </a:r>
            <a:r>
              <a:rPr lang="en-US" altLang="ko-KR" dirty="0"/>
              <a:t>, </a:t>
            </a:r>
            <a:r>
              <a:rPr lang="ko-KR" altLang="en-US" dirty="0" err="1"/>
              <a:t>벽등</a:t>
            </a:r>
            <a:r>
              <a:rPr lang="en-US" altLang="ko-KR" dirty="0"/>
              <a:t>, </a:t>
            </a:r>
            <a:r>
              <a:rPr lang="ko-KR" altLang="en-US" dirty="0"/>
              <a:t>조명기구</a:t>
            </a:r>
          </a:p>
        </p:txBody>
      </p:sp>
      <p:pic>
        <p:nvPicPr>
          <p:cNvPr id="1026" name="Picture 2" descr="서울 송파 신축현장 led천장 조명공사 스트레치씰링(바리솔) 조명설치">
            <a:extLst>
              <a:ext uri="{FF2B5EF4-FFF2-40B4-BE49-F238E27FC236}">
                <a16:creationId xmlns:a16="http://schemas.microsoft.com/office/drawing/2014/main" id="{0CB61386-F087-7380-6322-3E18DAC3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996952"/>
            <a:ext cx="5087888" cy="28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G칩 후지 LED 엣지 평판등 (150W) 320*1280(3개) - 삼정라이팅">
            <a:extLst>
              <a:ext uri="{FF2B5EF4-FFF2-40B4-BE49-F238E27FC236}">
                <a16:creationId xmlns:a16="http://schemas.microsoft.com/office/drawing/2014/main" id="{478B566D-86FB-90CF-AB10-3FE5F31F1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99695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679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63BE9-4B50-38DC-45E6-E934F7EC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렉트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en-US" altLang="ko-KR" dirty="0" err="1"/>
              <a:t>Rect</a:t>
            </a:r>
            <a:r>
              <a:rPr lang="en-US" altLang="ko-KR" dirty="0"/>
              <a:t> Light)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C6BC3-00DE-2CCF-463C-B70A03F8A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6" t="27320" r="28710" b="30560"/>
          <a:stretch/>
        </p:blipFill>
        <p:spPr>
          <a:xfrm>
            <a:off x="123292" y="2492896"/>
            <a:ext cx="5544616" cy="2808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15D92D-4A33-DB62-332A-78EA30D1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8" t="27321" r="29374" b="30560"/>
          <a:stretch/>
        </p:blipFill>
        <p:spPr>
          <a:xfrm>
            <a:off x="6511011" y="2492896"/>
            <a:ext cx="55446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4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언리얼에서 라이팅 적용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8CB12F1-FB6F-7251-A033-1C1269D0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30" y="2548043"/>
            <a:ext cx="2789812" cy="23972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76F12C-F9F2-5C67-E954-C796E560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3" y="1780914"/>
            <a:ext cx="2229395" cy="323226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6E08E8A-D786-4B07-BD2A-FB555A8F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실습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언리얼에서 라이팅 적용</a:t>
            </a:r>
          </a:p>
        </p:txBody>
      </p:sp>
      <p:sp>
        <p:nvSpPr>
          <p:cNvPr id="7" name="번개 6">
            <a:extLst>
              <a:ext uri="{FF2B5EF4-FFF2-40B4-BE49-F238E27FC236}">
                <a16:creationId xmlns:a16="http://schemas.microsoft.com/office/drawing/2014/main" id="{B15355A4-E911-4FC2-A42C-F48251484451}"/>
              </a:ext>
            </a:extLst>
          </p:cNvPr>
          <p:cNvSpPr/>
          <p:nvPr/>
        </p:nvSpPr>
        <p:spPr>
          <a:xfrm>
            <a:off x="486657" y="1669445"/>
            <a:ext cx="288032" cy="43204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153A0-386F-4756-8DE8-78F6FC202776}"/>
              </a:ext>
            </a:extLst>
          </p:cNvPr>
          <p:cNvSpPr txBox="1"/>
          <p:nvPr/>
        </p:nvSpPr>
        <p:spPr>
          <a:xfrm>
            <a:off x="255713" y="1320092"/>
            <a:ext cx="51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번개 8">
            <a:extLst>
              <a:ext uri="{FF2B5EF4-FFF2-40B4-BE49-F238E27FC236}">
                <a16:creationId xmlns:a16="http://schemas.microsoft.com/office/drawing/2014/main" id="{8271DC24-9EC4-49D9-BB86-70D362EBF95C}"/>
              </a:ext>
            </a:extLst>
          </p:cNvPr>
          <p:cNvSpPr/>
          <p:nvPr/>
        </p:nvSpPr>
        <p:spPr>
          <a:xfrm>
            <a:off x="5059344" y="2605731"/>
            <a:ext cx="288032" cy="43204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B20EF-4134-4AC5-AF95-C36B8A9011F3}"/>
              </a:ext>
            </a:extLst>
          </p:cNvPr>
          <p:cNvSpPr txBox="1"/>
          <p:nvPr/>
        </p:nvSpPr>
        <p:spPr>
          <a:xfrm>
            <a:off x="4799856" y="2317699"/>
            <a:ext cx="51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96EDC4-DB95-48DE-B97E-847A3068F826}"/>
              </a:ext>
            </a:extLst>
          </p:cNvPr>
          <p:cNvSpPr/>
          <p:nvPr/>
        </p:nvSpPr>
        <p:spPr>
          <a:xfrm>
            <a:off x="6316999" y="3345475"/>
            <a:ext cx="432048" cy="557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88CE47E-085C-4BE6-BF72-8769FEED70CD}"/>
              </a:ext>
            </a:extLst>
          </p:cNvPr>
          <p:cNvSpPr/>
          <p:nvPr/>
        </p:nvSpPr>
        <p:spPr>
          <a:xfrm>
            <a:off x="2630912" y="3467907"/>
            <a:ext cx="432048" cy="557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974D5-4B11-4A6B-B6B9-22E15073924B}"/>
              </a:ext>
            </a:extLst>
          </p:cNvPr>
          <p:cNvSpPr txBox="1"/>
          <p:nvPr/>
        </p:nvSpPr>
        <p:spPr>
          <a:xfrm>
            <a:off x="7032104" y="551723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빈 화면이 나오는게 정상입니다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왜냐면 광원이 하나도 없고 배치된 오브젝트도 없기 때문입니다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6BF49-86D6-4089-80F6-50D3D99248FB}"/>
              </a:ext>
            </a:extLst>
          </p:cNvPr>
          <p:cNvSpPr/>
          <p:nvPr/>
        </p:nvSpPr>
        <p:spPr>
          <a:xfrm>
            <a:off x="4799856" y="1733747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공백 레벨 생성</a:t>
            </a:r>
            <a:endParaRPr lang="en-US" altLang="ko-KR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6B41C3-2F26-D051-A6BB-F6627A2B2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7" y="2502364"/>
            <a:ext cx="5249557" cy="28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1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6C240A8-8904-2CDF-833C-FDEA2C86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0" y="2606037"/>
            <a:ext cx="6491015" cy="354977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언리얼에서 라이팅 적용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FC04AD-A0D3-45C8-B966-A90BCAA533F8}"/>
              </a:ext>
            </a:extLst>
          </p:cNvPr>
          <p:cNvSpPr/>
          <p:nvPr/>
        </p:nvSpPr>
        <p:spPr>
          <a:xfrm>
            <a:off x="4439816" y="1872735"/>
            <a:ext cx="2424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디렉셔널</a:t>
            </a:r>
            <a:r>
              <a:rPr lang="en-US" altLang="ko-KR" dirty="0"/>
              <a:t> </a:t>
            </a:r>
            <a:r>
              <a:rPr lang="ko-KR" altLang="en-US" dirty="0"/>
              <a:t>라이트 배치</a:t>
            </a:r>
            <a:endParaRPr lang="en-US" altLang="ko-KR" dirty="0"/>
          </a:p>
        </p:txBody>
      </p:sp>
      <p:sp>
        <p:nvSpPr>
          <p:cNvPr id="7" name="번개 6">
            <a:extLst>
              <a:ext uri="{FF2B5EF4-FFF2-40B4-BE49-F238E27FC236}">
                <a16:creationId xmlns:a16="http://schemas.microsoft.com/office/drawing/2014/main" id="{E36D878A-9A9E-46C4-A08E-753C18A3F8AA}"/>
              </a:ext>
            </a:extLst>
          </p:cNvPr>
          <p:cNvSpPr/>
          <p:nvPr/>
        </p:nvSpPr>
        <p:spPr>
          <a:xfrm>
            <a:off x="469488" y="2636912"/>
            <a:ext cx="288032" cy="43204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3A3A6-F39A-4DDD-85C9-FDAD54D1553E}"/>
              </a:ext>
            </a:extLst>
          </p:cNvPr>
          <p:cNvSpPr txBox="1"/>
          <p:nvPr/>
        </p:nvSpPr>
        <p:spPr>
          <a:xfrm>
            <a:off x="238544" y="2287559"/>
            <a:ext cx="51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번개 8">
            <a:extLst>
              <a:ext uri="{FF2B5EF4-FFF2-40B4-BE49-F238E27FC236}">
                <a16:creationId xmlns:a16="http://schemas.microsoft.com/office/drawing/2014/main" id="{64B7059A-0194-4E1A-A908-76013FFEDE33}"/>
              </a:ext>
            </a:extLst>
          </p:cNvPr>
          <p:cNvSpPr/>
          <p:nvPr/>
        </p:nvSpPr>
        <p:spPr>
          <a:xfrm>
            <a:off x="311085" y="2939489"/>
            <a:ext cx="288032" cy="43204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C27D1-A054-4D5A-942B-6A78CD1DB288}"/>
              </a:ext>
            </a:extLst>
          </p:cNvPr>
          <p:cNvSpPr txBox="1"/>
          <p:nvPr/>
        </p:nvSpPr>
        <p:spPr>
          <a:xfrm>
            <a:off x="1241205" y="322383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 (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761D72-0B91-4ED3-BC1F-D21DC6F943DA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599117" y="3371537"/>
            <a:ext cx="2544555" cy="468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E2E27E-4387-4681-B13A-B46206B015BC}"/>
              </a:ext>
            </a:extLst>
          </p:cNvPr>
          <p:cNvSpPr txBox="1"/>
          <p:nvPr/>
        </p:nvSpPr>
        <p:spPr>
          <a:xfrm>
            <a:off x="7848467" y="2507561"/>
            <a:ext cx="3744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n-ea"/>
              </a:rPr>
              <a:t>디렉셔널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라이트를 배치해 보면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가 태양 모양일 것을 알 수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이걸 다시 생각해 보면 우리 주변에 존재하는 </a:t>
            </a:r>
            <a:r>
              <a:rPr lang="ko-KR" altLang="en-US" dirty="0" err="1">
                <a:latin typeface="+mn-ea"/>
              </a:rPr>
              <a:t>디렉셔널</a:t>
            </a:r>
            <a:r>
              <a:rPr lang="ko-KR" altLang="en-US" dirty="0">
                <a:latin typeface="+mn-ea"/>
              </a:rPr>
              <a:t> 라이트가 태양 말고는 없지 않을까</a:t>
            </a:r>
            <a:r>
              <a:rPr lang="en-US" altLang="ko-KR" dirty="0">
                <a:latin typeface="+mn-ea"/>
              </a:rPr>
              <a:t>? </a:t>
            </a:r>
            <a:r>
              <a:rPr lang="ko-KR" altLang="en-US" dirty="0">
                <a:latin typeface="+mn-ea"/>
              </a:rPr>
              <a:t>라는 결론을 낼 수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따라서 보통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>
                <a:latin typeface="+mn-ea"/>
              </a:rPr>
              <a:t>디렉셔널</a:t>
            </a:r>
            <a:r>
              <a:rPr lang="ko-KR" altLang="en-US" dirty="0">
                <a:latin typeface="+mn-ea"/>
              </a:rPr>
              <a:t> 라이트만 배치하는 것이 일반적입니다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4080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439C4-C733-4D39-AEEB-B3C445A8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언리얼에서 라이팅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D53F9-C115-4668-B8BD-8BF5D86ECE32}"/>
              </a:ext>
            </a:extLst>
          </p:cNvPr>
          <p:cNvSpPr txBox="1"/>
          <p:nvPr/>
        </p:nvSpPr>
        <p:spPr>
          <a:xfrm>
            <a:off x="7680176" y="2167372"/>
            <a:ext cx="43924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n-ea"/>
              </a:rPr>
              <a:t>액터배치</a:t>
            </a:r>
            <a:r>
              <a:rPr lang="ko-KR" altLang="en-US" dirty="0">
                <a:latin typeface="+mn-ea"/>
              </a:rPr>
              <a:t> 창에서 </a:t>
            </a:r>
            <a:r>
              <a:rPr lang="ko-KR" altLang="en-US" dirty="0" err="1">
                <a:latin typeface="+mn-ea"/>
              </a:rPr>
              <a:t>셰이프</a:t>
            </a:r>
            <a:r>
              <a:rPr lang="ko-KR" altLang="en-US" dirty="0">
                <a:latin typeface="+mn-ea"/>
              </a:rPr>
              <a:t> 탭을 선택하면 배치할 수 있는 기본 오브젝트들이 </a:t>
            </a:r>
            <a:r>
              <a:rPr lang="ko-KR" altLang="en-US" dirty="0" err="1">
                <a:latin typeface="+mn-ea"/>
              </a:rPr>
              <a:t>리스팅</a:t>
            </a:r>
            <a:r>
              <a:rPr lang="ko-KR" altLang="en-US" dirty="0">
                <a:latin typeface="+mn-ea"/>
              </a:rPr>
              <a:t> 됩니다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여기서 구체를 사용하여 몇 개를 배치해 봅시다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기본적인 에디터 조작법은 스스로 터득하시기 바랍니다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인칭 게임 조작과 거의 비슷합니다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Alt </a:t>
            </a:r>
            <a:r>
              <a:rPr lang="ko-KR" altLang="en-US" dirty="0">
                <a:latin typeface="+mn-ea"/>
              </a:rPr>
              <a:t>키를 누른 상태에서 드래그 하면 어찌 되는지 해보세요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5BB33F-B48F-A197-C00A-35C65A93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988840"/>
            <a:ext cx="7281046" cy="39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1FD605-72D6-9B11-AB47-81C7C4E4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936"/>
            <a:ext cx="12192000" cy="34900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 설치 및 버전 확인</a:t>
            </a:r>
            <a:endParaRPr lang="en-US" altLang="ko-KR" dirty="0"/>
          </a:p>
        </p:txBody>
      </p:sp>
      <p:sp>
        <p:nvSpPr>
          <p:cNvPr id="6" name="오른쪽 화살표 5"/>
          <p:cNvSpPr/>
          <p:nvPr/>
        </p:nvSpPr>
        <p:spPr>
          <a:xfrm>
            <a:off x="5015880" y="4293096"/>
            <a:ext cx="370384" cy="4040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223792" y="2895388"/>
            <a:ext cx="370384" cy="4040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8C9C85-741C-44AF-A014-610A92E77218}"/>
              </a:ext>
            </a:extLst>
          </p:cNvPr>
          <p:cNvSpPr/>
          <p:nvPr/>
        </p:nvSpPr>
        <p:spPr>
          <a:xfrm>
            <a:off x="11324" y="1804388"/>
            <a:ext cx="12169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버전 확인 </a:t>
            </a:r>
            <a:r>
              <a:rPr lang="en-US" altLang="ko-KR" dirty="0">
                <a:solidFill>
                  <a:srgbClr val="FF0000"/>
                </a:solidFill>
              </a:rPr>
              <a:t>: 5.3.2</a:t>
            </a:r>
          </a:p>
        </p:txBody>
      </p:sp>
    </p:spTree>
    <p:extLst>
      <p:ext uri="{BB962C8B-B14F-4D97-AF65-F5344CB8AC3E}">
        <p14:creationId xmlns:p14="http://schemas.microsoft.com/office/powerpoint/2010/main" val="1673421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07C6E-AAC6-4F9C-A611-0CD7343C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숙제 </a:t>
            </a:r>
            <a:r>
              <a:rPr lang="en-US" altLang="ko-KR" dirty="0"/>
              <a:t>: </a:t>
            </a:r>
            <a:r>
              <a:rPr lang="ko-KR" altLang="en-US" dirty="0"/>
              <a:t>언리얼에서 라이팅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109D6-2483-471D-A472-B54479A43AE9}"/>
              </a:ext>
            </a:extLst>
          </p:cNvPr>
          <p:cNvSpPr txBox="1"/>
          <p:nvPr/>
        </p:nvSpPr>
        <p:spPr>
          <a:xfrm>
            <a:off x="8040216" y="1761703"/>
            <a:ext cx="38884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모드 창에서 라이트를 선택하고 추가 라이트를 배치합니다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포인트 라이트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스포트</a:t>
            </a:r>
            <a:r>
              <a:rPr lang="ko-KR" altLang="en-US" dirty="0">
                <a:latin typeface="+mn-ea"/>
              </a:rPr>
              <a:t> 라이트 두개를 추가해 주세요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각 라이트의 위치 및 각도를 변경해 봅시다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위치에 영향을 받는 라이트는 무엇일까요</a:t>
            </a:r>
            <a:r>
              <a:rPr lang="en-US" altLang="ko-KR" dirty="0">
                <a:latin typeface="+mn-ea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각도에 영향을 받는 라이트는 무엇일까요</a:t>
            </a:r>
            <a:r>
              <a:rPr lang="en-US" altLang="ko-KR" dirty="0">
                <a:latin typeface="+mn-ea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라이트를 마구 배치하면 어떻게 될까요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D8DD3-72E4-94AA-7CCD-2C4814D5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2" y="1988840"/>
            <a:ext cx="7900304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Unreal Engine </a:t>
            </a:r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3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CA254CE-28CD-D9D9-8A2C-00A04EB2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11" y="363412"/>
            <a:ext cx="4277426" cy="3082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9DFEEAF-1E8A-27CF-28FD-7C53739F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458955"/>
            <a:ext cx="5287731" cy="2861355"/>
          </a:xfrm>
          <a:prstGeom prst="rect">
            <a:avLst/>
          </a:prstGeom>
        </p:spPr>
      </p:pic>
      <p:sp>
        <p:nvSpPr>
          <p:cNvPr id="5" name="번개 4">
            <a:extLst>
              <a:ext uri="{FF2B5EF4-FFF2-40B4-BE49-F238E27FC236}">
                <a16:creationId xmlns:a16="http://schemas.microsoft.com/office/drawing/2014/main" id="{D30CE56B-8285-4963-8132-2A2FA0D23D62}"/>
              </a:ext>
            </a:extLst>
          </p:cNvPr>
          <p:cNvSpPr/>
          <p:nvPr/>
        </p:nvSpPr>
        <p:spPr>
          <a:xfrm>
            <a:off x="2535893" y="1016054"/>
            <a:ext cx="216024" cy="33265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번개 6">
            <a:extLst>
              <a:ext uri="{FF2B5EF4-FFF2-40B4-BE49-F238E27FC236}">
                <a16:creationId xmlns:a16="http://schemas.microsoft.com/office/drawing/2014/main" id="{A095AF4A-D7EC-4913-B046-1382122A3DD0}"/>
              </a:ext>
            </a:extLst>
          </p:cNvPr>
          <p:cNvSpPr/>
          <p:nvPr/>
        </p:nvSpPr>
        <p:spPr>
          <a:xfrm>
            <a:off x="7438847" y="750257"/>
            <a:ext cx="216024" cy="33265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05D69-5F60-4D10-ACD8-7E96730A15F9}"/>
              </a:ext>
            </a:extLst>
          </p:cNvPr>
          <p:cNvSpPr txBox="1"/>
          <p:nvPr/>
        </p:nvSpPr>
        <p:spPr>
          <a:xfrm>
            <a:off x="2486597" y="966353"/>
            <a:ext cx="3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1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5BD6F-22DE-43D4-8CC1-04228AEED5A5}"/>
              </a:ext>
            </a:extLst>
          </p:cNvPr>
          <p:cNvSpPr txBox="1"/>
          <p:nvPr/>
        </p:nvSpPr>
        <p:spPr>
          <a:xfrm>
            <a:off x="7385096" y="683564"/>
            <a:ext cx="3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0" name="번개 9">
            <a:extLst>
              <a:ext uri="{FF2B5EF4-FFF2-40B4-BE49-F238E27FC236}">
                <a16:creationId xmlns:a16="http://schemas.microsoft.com/office/drawing/2014/main" id="{74CC54F7-0619-48D4-9B7D-175929CC327D}"/>
              </a:ext>
            </a:extLst>
          </p:cNvPr>
          <p:cNvSpPr/>
          <p:nvPr/>
        </p:nvSpPr>
        <p:spPr>
          <a:xfrm>
            <a:off x="9114183" y="437877"/>
            <a:ext cx="216024" cy="33265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52CDB-AF5D-4369-A23E-EAEC0B81AEDF}"/>
              </a:ext>
            </a:extLst>
          </p:cNvPr>
          <p:cNvSpPr txBox="1"/>
          <p:nvPr/>
        </p:nvSpPr>
        <p:spPr>
          <a:xfrm>
            <a:off x="9027579" y="280662"/>
            <a:ext cx="3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3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C27479F-860B-4853-B816-2DDF7CE40E84}"/>
              </a:ext>
            </a:extLst>
          </p:cNvPr>
          <p:cNvSpPr/>
          <p:nvPr/>
        </p:nvSpPr>
        <p:spPr>
          <a:xfrm>
            <a:off x="6043721" y="436198"/>
            <a:ext cx="508145" cy="432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번개 16">
            <a:extLst>
              <a:ext uri="{FF2B5EF4-FFF2-40B4-BE49-F238E27FC236}">
                <a16:creationId xmlns:a16="http://schemas.microsoft.com/office/drawing/2014/main" id="{FAF97CA6-92B0-9052-A499-0826CFDEBEAB}"/>
              </a:ext>
            </a:extLst>
          </p:cNvPr>
          <p:cNvSpPr/>
          <p:nvPr/>
        </p:nvSpPr>
        <p:spPr>
          <a:xfrm>
            <a:off x="10404631" y="2733180"/>
            <a:ext cx="216024" cy="33265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D99D9-8DDE-2B0D-AB11-578ECDB4546A}"/>
              </a:ext>
            </a:extLst>
          </p:cNvPr>
          <p:cNvSpPr txBox="1"/>
          <p:nvPr/>
        </p:nvSpPr>
        <p:spPr>
          <a:xfrm>
            <a:off x="10318027" y="2575965"/>
            <a:ext cx="3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5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20066DA4-7E16-9BD6-3274-0174FAF92453}"/>
              </a:ext>
            </a:extLst>
          </p:cNvPr>
          <p:cNvSpPr/>
          <p:nvPr/>
        </p:nvSpPr>
        <p:spPr>
          <a:xfrm>
            <a:off x="10815698" y="3007274"/>
            <a:ext cx="216024" cy="33265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733CF-686D-9196-A130-E8C7A6CE6325}"/>
              </a:ext>
            </a:extLst>
          </p:cNvPr>
          <p:cNvSpPr txBox="1"/>
          <p:nvPr/>
        </p:nvSpPr>
        <p:spPr>
          <a:xfrm>
            <a:off x="10729094" y="2850059"/>
            <a:ext cx="3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6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9" name="번개 28">
            <a:extLst>
              <a:ext uri="{FF2B5EF4-FFF2-40B4-BE49-F238E27FC236}">
                <a16:creationId xmlns:a16="http://schemas.microsoft.com/office/drawing/2014/main" id="{2B18C669-1B1D-7C71-B2A2-01E2AAD3E0D9}"/>
              </a:ext>
            </a:extLst>
          </p:cNvPr>
          <p:cNvSpPr/>
          <p:nvPr/>
        </p:nvSpPr>
        <p:spPr>
          <a:xfrm>
            <a:off x="10599247" y="2037895"/>
            <a:ext cx="216024" cy="33265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57DF0-1A22-A5BC-02BE-43E26C32652A}"/>
              </a:ext>
            </a:extLst>
          </p:cNvPr>
          <p:cNvSpPr txBox="1"/>
          <p:nvPr/>
        </p:nvSpPr>
        <p:spPr>
          <a:xfrm>
            <a:off x="10512643" y="1880680"/>
            <a:ext cx="3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4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F15D13E-81C4-ADD1-FB75-9A984AB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5" y="3645024"/>
            <a:ext cx="5447928" cy="29793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A86D6A-E4D3-8EAC-ADD9-42061B5EFCC0}"/>
              </a:ext>
            </a:extLst>
          </p:cNvPr>
          <p:cNvSpPr txBox="1"/>
          <p:nvPr/>
        </p:nvSpPr>
        <p:spPr>
          <a:xfrm>
            <a:off x="6528048" y="4988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https://cafe.naver.com/unrealenginekr</a:t>
            </a:r>
          </a:p>
        </p:txBody>
      </p:sp>
    </p:spTree>
    <p:extLst>
      <p:ext uri="{BB962C8B-B14F-4D97-AF65-F5344CB8AC3E}">
        <p14:creationId xmlns:p14="http://schemas.microsoft.com/office/powerpoint/2010/main" val="331896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Level Editor</a:t>
            </a:r>
          </a:p>
          <a:p>
            <a:endParaRPr lang="en-US" altLang="ko-KR" dirty="0"/>
          </a:p>
          <a:p>
            <a:r>
              <a:rPr lang="en-US" altLang="ko-KR" dirty="0"/>
              <a:t>Material Editor</a:t>
            </a:r>
          </a:p>
          <a:p>
            <a:endParaRPr lang="en-US" altLang="ko-KR" dirty="0"/>
          </a:p>
          <a:p>
            <a:r>
              <a:rPr lang="en-US" altLang="ko-KR" dirty="0"/>
              <a:t>Blueprint Editor</a:t>
            </a:r>
          </a:p>
          <a:p>
            <a:endParaRPr lang="en-US" altLang="ko-KR" dirty="0"/>
          </a:p>
          <a:p>
            <a:r>
              <a:rPr lang="en-US" altLang="ko-KR" dirty="0"/>
              <a:t>Cascade Editor</a:t>
            </a:r>
          </a:p>
          <a:p>
            <a:endParaRPr lang="en-US" altLang="ko-KR" dirty="0"/>
          </a:p>
          <a:p>
            <a:r>
              <a:rPr lang="en-US" altLang="ko-KR" dirty="0"/>
              <a:t>Niagara Editor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92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Level Editor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1BA4FC-B680-42EE-AA03-362AD53D05C4}"/>
              </a:ext>
            </a:extLst>
          </p:cNvPr>
          <p:cNvSpPr/>
          <p:nvPr/>
        </p:nvSpPr>
        <p:spPr>
          <a:xfrm>
            <a:off x="8715106" y="1900007"/>
            <a:ext cx="2376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OpenSans"/>
              </a:rPr>
              <a:t>탭 바와 메뉴 바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OpenSans"/>
              </a:rPr>
              <a:t>툴바</a:t>
            </a:r>
            <a:endParaRPr lang="ko-KR" altLang="en-US" dirty="0">
              <a:latin typeface="OpenSans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OpenSans"/>
              </a:rPr>
              <a:t>모드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OpenSans"/>
              </a:rPr>
              <a:t>콘텐츠 브라우저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OpenSans"/>
              </a:rPr>
              <a:t>뷰포트</a:t>
            </a:r>
            <a:endParaRPr lang="ko-KR" altLang="en-US" dirty="0">
              <a:latin typeface="OpenSans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OpenSans"/>
              </a:rPr>
              <a:t>월드 </a:t>
            </a:r>
            <a:r>
              <a:rPr lang="ko-KR" altLang="en-US" dirty="0" err="1">
                <a:latin typeface="OpenSans"/>
              </a:rPr>
              <a:t>아웃라이너</a:t>
            </a:r>
            <a:endParaRPr lang="ko-KR" altLang="en-US" dirty="0">
              <a:latin typeface="OpenSans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OpenSans"/>
              </a:rPr>
              <a:t>디테일</a:t>
            </a:r>
            <a:endParaRPr lang="ko-KR" altLang="en-US" b="0" i="0" dirty="0">
              <a:effectLst/>
              <a:latin typeface="Open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07F7E-03F0-4644-A1DA-0804B0136A78}"/>
              </a:ext>
            </a:extLst>
          </p:cNvPr>
          <p:cNvSpPr txBox="1"/>
          <p:nvPr/>
        </p:nvSpPr>
        <p:spPr>
          <a:xfrm>
            <a:off x="8708677" y="405110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수업에서 레벨 에디터에 관련된 사항은 따로 시간을 내어 다루지 않습니다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9510A-F929-441A-BC61-1E8CBC2BD4BB}"/>
              </a:ext>
            </a:extLst>
          </p:cNvPr>
          <p:cNvSpPr txBox="1"/>
          <p:nvPr/>
        </p:nvSpPr>
        <p:spPr>
          <a:xfrm>
            <a:off x="8735616" y="45533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주로 콘텐츠 브라우저를 통해 이것저것 추가하게 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03AD9A-D5AB-805E-F7B8-973E777B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916175"/>
            <a:ext cx="7807733" cy="42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1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Material Editor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3B898-34B2-49DD-91B3-5A44BFD16A89}"/>
              </a:ext>
            </a:extLst>
          </p:cNvPr>
          <p:cNvSpPr txBox="1"/>
          <p:nvPr/>
        </p:nvSpPr>
        <p:spPr>
          <a:xfrm>
            <a:off x="7464152" y="2152291"/>
            <a:ext cx="4464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가장 중요한 </a:t>
            </a:r>
            <a:r>
              <a:rPr lang="ko-KR" altLang="en-US" sz="1400" dirty="0" err="1"/>
              <a:t>머터리얼</a:t>
            </a:r>
            <a:r>
              <a:rPr lang="ko-KR" altLang="en-US" sz="1400" dirty="0"/>
              <a:t> 에디터입니다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언리얼에서 </a:t>
            </a:r>
            <a:r>
              <a:rPr lang="ko-KR" altLang="en-US" sz="1400" dirty="0" err="1"/>
              <a:t>머터리얼을</a:t>
            </a:r>
            <a:r>
              <a:rPr lang="ko-KR" altLang="en-US" sz="1400" dirty="0"/>
              <a:t> 만든다는 것은 곧 </a:t>
            </a:r>
            <a:r>
              <a:rPr lang="ko-KR" altLang="en-US" sz="1400" dirty="0" err="1"/>
              <a:t>셰이더를</a:t>
            </a:r>
            <a:r>
              <a:rPr lang="ko-KR" altLang="en-US" sz="1400" dirty="0"/>
              <a:t> 만드는 것과 같습니다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즉 </a:t>
            </a:r>
            <a:r>
              <a:rPr lang="ko-KR" altLang="en-US" sz="1400" dirty="0" err="1"/>
              <a:t>머터리얼에</a:t>
            </a:r>
            <a:r>
              <a:rPr lang="ko-KR" altLang="en-US" sz="1400" dirty="0"/>
              <a:t> 노드를 배치하고 리소스 등에 대한 설정을 하고 저장을 하게 되면 엔진은 내부적으로 컴파일을 하여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코드를 생성합니다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옵션에 따라 </a:t>
            </a:r>
            <a:r>
              <a:rPr lang="en-US" altLang="ko-KR" sz="1400" dirty="0"/>
              <a:t>GLSL, HLSL, </a:t>
            </a:r>
            <a:r>
              <a:rPr lang="ko-KR" altLang="en-US" sz="1400" dirty="0"/>
              <a:t>및 다른 </a:t>
            </a:r>
            <a:r>
              <a:rPr lang="ko-KR" altLang="en-US" sz="1400" dirty="0" err="1"/>
              <a:t>셰이딩</a:t>
            </a:r>
            <a:r>
              <a:rPr lang="ko-KR" altLang="en-US" sz="1400" dirty="0"/>
              <a:t> 언어로 컴파일 될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이건 타겟이 되는 </a:t>
            </a:r>
            <a:r>
              <a:rPr lang="ko-KR" altLang="en-US" sz="1400" dirty="0" err="1"/>
              <a:t>플래폼에</a:t>
            </a:r>
            <a:r>
              <a:rPr lang="ko-KR" altLang="en-US" sz="1400" dirty="0"/>
              <a:t> 따라 결정이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수업의 주된 목표는 바로 이 </a:t>
            </a:r>
            <a:r>
              <a:rPr lang="ko-KR" altLang="en-US" sz="1400" dirty="0" err="1"/>
              <a:t>머터리얼을</a:t>
            </a:r>
            <a:r>
              <a:rPr lang="ko-KR" altLang="en-US" sz="1400" dirty="0"/>
              <a:t> 잘 만들 수 있게 하는 것입니다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D4B1D-7860-4A66-3DAA-C21A5FA4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" y="1772816"/>
            <a:ext cx="6622687" cy="36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4871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1682</TotalTime>
  <Words>759</Words>
  <Application>Microsoft Office PowerPoint</Application>
  <PresentationFormat>와이드스크린</PresentationFormat>
  <Paragraphs>157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OpenSans</vt:lpstr>
      <vt:lpstr>맑은 고딕</vt:lpstr>
      <vt:lpstr>Arial</vt:lpstr>
      <vt:lpstr>Century Gothic</vt:lpstr>
      <vt:lpstr>비행기 구름</vt:lpstr>
      <vt:lpstr>셰이더프로그래밍 (게임엔진)</vt:lpstr>
      <vt:lpstr>수업에 다룰 내용들</vt:lpstr>
      <vt:lpstr>언리얼 엔진 설치 및 버전 확인</vt:lpstr>
      <vt:lpstr>언리얼 엔진 설치 및 버전 확인</vt:lpstr>
      <vt:lpstr>간단한 Unreal Engine 사용법</vt:lpstr>
      <vt:lpstr>PowerPoint 프레젠테이션</vt:lpstr>
      <vt:lpstr>에디터</vt:lpstr>
      <vt:lpstr>Level Editor</vt:lpstr>
      <vt:lpstr>Material Editor</vt:lpstr>
      <vt:lpstr>Blueprint Editor</vt:lpstr>
      <vt:lpstr>Cascade Editor</vt:lpstr>
      <vt:lpstr>Niagara Editor</vt:lpstr>
      <vt:lpstr>언리얼 학습해보기</vt:lpstr>
      <vt:lpstr>라이트 기본 (복습)</vt:lpstr>
      <vt:lpstr>라이트 기본</vt:lpstr>
      <vt:lpstr>디렉셔널 라이트(Directional Light)</vt:lpstr>
      <vt:lpstr>디렉셔널 라이트(Directional Light)</vt:lpstr>
      <vt:lpstr>디렉셔널 라이트(Directional Light)</vt:lpstr>
      <vt:lpstr>디렉셔널 라이트(Directional Light)</vt:lpstr>
      <vt:lpstr>디렉셔널 라이트(Directional Light)</vt:lpstr>
      <vt:lpstr>디렉셔널 라이트(Directional Light)</vt:lpstr>
      <vt:lpstr>디렉셔널 라이트(Directional Light)</vt:lpstr>
      <vt:lpstr>포인트 라이트(Point Light)</vt:lpstr>
      <vt:lpstr>포인트 라이트(Point Light)</vt:lpstr>
      <vt:lpstr>포인트 라이트(Point Light)</vt:lpstr>
      <vt:lpstr>포인트 라이트(Point Light)</vt:lpstr>
      <vt:lpstr>포인트 라이트(Point Light)</vt:lpstr>
      <vt:lpstr>PowerPoint 프레젠테이션</vt:lpstr>
      <vt:lpstr>스포트 라이트(Spot Light)</vt:lpstr>
      <vt:lpstr>스포트 라이트(Spot Light)</vt:lpstr>
      <vt:lpstr>스포트 라이트(Spot Light)</vt:lpstr>
      <vt:lpstr>스포트 라이트(Spot Light)</vt:lpstr>
      <vt:lpstr>렉트 라이트(Rect Light)</vt:lpstr>
      <vt:lpstr>렉트 라이트(Rect Light)</vt:lpstr>
      <vt:lpstr>렉트 라이트(Rect Light)</vt:lpstr>
      <vt:lpstr>실습 : 언리얼에서 라이팅 적용</vt:lpstr>
      <vt:lpstr>실습 : 언리얼에서 라이팅 적용</vt:lpstr>
      <vt:lpstr>실습 : 언리얼에서 라이팅 적용</vt:lpstr>
      <vt:lpstr>실습 : 언리얼에서 라이팅 적용</vt:lpstr>
      <vt:lpstr>실습 숙제 : 언리얼에서 라이팅 적용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Microsoft Corporation</dc:creator>
  <cp:lastModifiedBy>이택희(A0344)</cp:lastModifiedBy>
  <cp:revision>59</cp:revision>
  <dcterms:created xsi:type="dcterms:W3CDTF">2006-10-05T04:04:58Z</dcterms:created>
  <dcterms:modified xsi:type="dcterms:W3CDTF">2024-05-15T13:56:01Z</dcterms:modified>
</cp:coreProperties>
</file>